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0" r:id="rId2"/>
    <p:sldId id="257" r:id="rId3"/>
    <p:sldId id="261" r:id="rId4"/>
    <p:sldId id="271" r:id="rId5"/>
    <p:sldId id="258" r:id="rId6"/>
    <p:sldId id="259" r:id="rId7"/>
    <p:sldId id="262" r:id="rId8"/>
    <p:sldId id="263" r:id="rId9"/>
    <p:sldId id="264" r:id="rId10"/>
    <p:sldId id="272" r:id="rId11"/>
    <p:sldId id="265" r:id="rId12"/>
    <p:sldId id="266" r:id="rId13"/>
    <p:sldId id="269" r:id="rId14"/>
    <p:sldId id="27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292"/>
  </p:normalViewPr>
  <p:slideViewPr>
    <p:cSldViewPr snapToGrid="0" snapToObjects="1">
      <p:cViewPr>
        <p:scale>
          <a:sx n="143" d="100"/>
          <a:sy n="143" d="100"/>
        </p:scale>
        <p:origin x="10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F6BAA-9C7F-6C46-B1BA-3C23C349A9C8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242D6-9CA6-904D-A1AD-E0724F9B4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8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Augmented Dickey-Fuller Test</a:t>
            </a:r>
            <a:endParaRPr lang="en-US" sz="1200" dirty="0"/>
          </a:p>
          <a:p>
            <a:r>
              <a:rPr lang="en-US" sz="1200" dirty="0"/>
              <a:t>This test assesses whether or not a time-series is stationary. This test will give a result called a “test-statistic” with different levels (percentages) of confidence, if the time-series is stationary or not.</a:t>
            </a:r>
          </a:p>
          <a:p>
            <a:endParaRPr lang="en-US" sz="1200" dirty="0"/>
          </a:p>
          <a:p>
            <a:r>
              <a:rPr lang="en-US" sz="1200" b="1" dirty="0"/>
              <a:t>KPSS</a:t>
            </a:r>
            <a:endParaRPr lang="en-US" sz="1200" dirty="0"/>
          </a:p>
          <a:p>
            <a:r>
              <a:rPr lang="en-US" sz="1200" dirty="0"/>
              <a:t>The KPSS (Kwiatkowski-Phillips-Schmidt-Shin) test tests for the null hypothesis that the series is trend stationary. If the p-value of the test statistic is below the X% confidence threshold (0.05%), this means we can reject this hypothesis and that the series is not trend-stationary with X% confidence. A p-value higher than the threshold will lead us to accept this hypothesis and conclude that the series is trend-stationary.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242D6-9CA6-904D-A1AD-E0724F9B45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87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Autocorrelation in time series forecasting refers to the correlation an observation has between itself and another observation in the time series.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to look for?  Fast decay!  Slow decay means it’s not stationary, as seen in the first autocorrelation plot.  A fast decay is shown with 1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order differencing.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242D6-9CA6-904D-A1AD-E0724F9B45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7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Notice, the 2nd lag in all of the PACF plots are within the blue shaded significance zone, which means these are mostly an AR(0)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242D6-9CA6-904D-A1AD-E0724F9B45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5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listed (sometimes infinite) ARIMA models, smallest AIC and BIC numbers are preferred.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Akaike Information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(AIC) and Bayesian Information Criteria (BIC) basically quantifies the goodness of fit and the model considered to be more likely to be the true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242D6-9CA6-904D-A1AD-E0724F9B4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3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55AE-28E7-C041-8D1D-292844A99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F1B17-8B88-BC41-9A0F-CBB7DF3B1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5CD22-DF63-7C44-A760-B4AFFFC55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FDD8C-21AF-0D4C-9DA7-9B6CAA22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8CF5-B0CE-204C-BBDA-F5356E9A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24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042F-61AF-6E40-B1F1-8AF88EA4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12F5E-6F7D-B94F-ACD1-05A97AB18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594A5-B2B7-4F42-9A74-D12B7DBF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7474-2D27-D74E-B9AE-1A5F64C4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2A7C-0907-0745-8CEB-025138C3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7710A9-FE63-124F-BDE5-BB298F576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6B916-EDC3-8F46-9B52-73777D723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AF81F-19D0-B241-AE3E-A88AA36D2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67BEE-7523-5B4A-A840-557A2D2C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B3498-2185-CB47-8E6D-B553ED59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9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7884-AB54-DD4F-B084-437F7A6C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02486-EC67-FC43-9C68-E2D7897C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9930-24C2-E84D-AE23-D14D2FEC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B98CA-7A7F-CF48-983E-1F4C5E24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F307B-FA29-BC4D-9812-174D2F152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3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C2994-23D0-BD45-8C71-33503C06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8EDF9-6980-9744-9759-E0F2FAF02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F9623-74AF-E34B-A0DE-7FFC6542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B1BD1-68A8-704B-9EC8-7A101BF2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3B1B3-71D0-704B-B94F-3DA59A7C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DD9B-7358-004B-BEA4-F230EA27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014C-FFDA-C341-978C-0728AABD3F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D16BC-4284-AC4A-A413-64BF5ED2C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BA6FA-D4FC-E147-AF61-A7050269B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3D5E9-CBE8-674A-8A21-57FC8ED95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98F4F-B684-AF4B-8260-3B70155E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1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210C-DFD0-794E-942A-E7CC12B9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43F6D-DCC7-1E4C-A821-364DB50FE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994365-CDC8-B340-BFFE-40C341355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69F68-8FB7-B948-9086-D331CA65D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0C77DA-2A31-8B40-9062-EA06EB42F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70A25-7B66-0D49-B4B6-E6EFE463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8AA26-6414-8B40-BC72-100019B40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3F13A-4173-954A-B93D-31DD5986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7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25F3-80B6-594E-9866-5EF109AE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ECE6D-823D-3247-B4EC-67E4E96D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D9760-BBD2-F348-B09F-9857FC1C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EEB01-4587-6A41-9331-3A9D3DAA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1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37C11-B94C-CA4E-B688-460BC542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CD8B6-381C-284E-BE9A-3E4EC4F8C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D29F3-1E2D-554C-AA4A-C264F3CE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A757-B73E-0444-845D-C98A00C68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22D0-1068-C042-9758-901FF98A5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B37B5-F035-7945-B8AB-5E29E219A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774A4-0480-974A-BBB9-DC40D1F9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AB58-992B-AB4A-B103-5918AF50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82889-607C-3646-89D9-A03C2A90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3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1251-5BE5-7F43-81EA-E45AD774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A49A7-A7A8-BD47-A2AC-7D7F5A3CC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23BFF-0C14-FE48-AFE7-0E4BE8653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0164B-F75A-0A4D-8A86-34FF5FE01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A9FA2-3B23-E943-B914-CCC8D7FD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72447-3A2F-374D-B251-2A126DBF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0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BE2C77-C817-5C46-8E39-541FC05A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40211-11CF-C54D-A220-92FF9CD3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72C74-CCB3-054B-AFA4-56D0A13F5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CC7CC-8320-204A-9147-5AD88421AD0C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88F5D-76AA-C446-A2B7-BE5C68AF9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55F9D-D814-5F4E-B0D4-F109F338C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84C2C-F86F-0040-A40E-0029863F5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2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etmooc.org/hub/tag/edtech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DATA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Plot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CAD3DF-C103-3442-9CF8-B1125F8E83F8}"/>
              </a:ext>
            </a:extLst>
          </p:cNvPr>
          <p:cNvGrpSpPr/>
          <p:nvPr/>
        </p:nvGrpSpPr>
        <p:grpSpPr>
          <a:xfrm>
            <a:off x="1868805" y="4053760"/>
            <a:ext cx="8454390" cy="2548494"/>
            <a:chOff x="838200" y="4053760"/>
            <a:chExt cx="8454390" cy="25484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C955A3-A247-F64C-AE6B-61872D012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09"/>
            <a:stretch/>
          </p:blipFill>
          <p:spPr>
            <a:xfrm>
              <a:off x="5679440" y="4074081"/>
              <a:ext cx="3613150" cy="2514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75E375-82B0-B846-8CD6-DD71086C7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09"/>
            <a:stretch/>
          </p:blipFill>
          <p:spPr>
            <a:xfrm>
              <a:off x="1907540" y="4087654"/>
              <a:ext cx="3613150" cy="2514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12116E-6E02-114F-9A09-F24D0CC95B1D}"/>
                </a:ext>
              </a:extLst>
            </p:cNvPr>
            <p:cNvSpPr txBox="1"/>
            <p:nvPr/>
          </p:nvSpPr>
          <p:spPr>
            <a:xfrm rot="16200000">
              <a:off x="-111324" y="5003284"/>
              <a:ext cx="251460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u="sng" dirty="0"/>
                <a:t>Emissions (million metric </a:t>
              </a:r>
            </a:p>
            <a:p>
              <a:r>
                <a:rPr lang="en-US" sz="1700" u="sng" dirty="0"/>
                <a:t>tons of CO</a:t>
              </a:r>
              <a:r>
                <a:rPr lang="en-US" sz="1700" u="sng" baseline="-25000" dirty="0"/>
                <a:t>2</a:t>
              </a:r>
              <a:r>
                <a:rPr lang="en-US" sz="1700" u="sng" dirty="0"/>
                <a:t> equivalents)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0F86FC-C121-7D41-944E-F57EAE16340B}"/>
              </a:ext>
            </a:extLst>
          </p:cNvPr>
          <p:cNvGrpSpPr/>
          <p:nvPr/>
        </p:nvGrpSpPr>
        <p:grpSpPr>
          <a:xfrm>
            <a:off x="1868805" y="1573054"/>
            <a:ext cx="8454390" cy="2541746"/>
            <a:chOff x="838200" y="1573054"/>
            <a:chExt cx="8454390" cy="25417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52B102-1E51-684F-9CA7-790F9EAB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0690" y="1573054"/>
              <a:ext cx="3771900" cy="2514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1D99E9-8C05-5B42-ABC9-7287471B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8790" y="1600200"/>
              <a:ext cx="3771900" cy="2514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18DAB8-77AF-8B47-B32C-8B83A19CF00A}"/>
                </a:ext>
              </a:extLst>
            </p:cNvPr>
            <p:cNvSpPr txBox="1"/>
            <p:nvPr/>
          </p:nvSpPr>
          <p:spPr>
            <a:xfrm rot="16200000">
              <a:off x="38616" y="2372638"/>
              <a:ext cx="22147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u="sng" dirty="0"/>
                <a:t>Quadrillion British </a:t>
              </a:r>
            </a:p>
            <a:p>
              <a:r>
                <a:rPr lang="en-US" sz="1700" u="sng" dirty="0"/>
                <a:t>thermal 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16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60" y="365126"/>
            <a:ext cx="6229415" cy="83614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Model (Ex: methane)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88007E-0F7E-3B4F-89D6-5C5CA2366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87" b="22285"/>
          <a:stretch/>
        </p:blipFill>
        <p:spPr>
          <a:xfrm>
            <a:off x="6096000" y="442540"/>
            <a:ext cx="5220848" cy="68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C41CDC-E8A0-4C4E-9707-C16ED40FE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60" y="1445281"/>
            <a:ext cx="6096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D98344-CE28-3F46-9101-7DE0EB954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175" y="1445281"/>
            <a:ext cx="4958277" cy="41148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347562D-B281-8744-B84C-9BA12E46968D}"/>
              </a:ext>
            </a:extLst>
          </p:cNvPr>
          <p:cNvSpPr/>
          <p:nvPr/>
        </p:nvSpPr>
        <p:spPr>
          <a:xfrm>
            <a:off x="628581" y="2178424"/>
            <a:ext cx="5862918" cy="2510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5A53231-DA17-064F-B07B-0A125DD851DB}"/>
              </a:ext>
            </a:extLst>
          </p:cNvPr>
          <p:cNvSpPr/>
          <p:nvPr/>
        </p:nvSpPr>
        <p:spPr>
          <a:xfrm>
            <a:off x="1623663" y="4814049"/>
            <a:ext cx="895419" cy="2510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1F114F-EA70-9445-96DA-871A738D0326}"/>
              </a:ext>
            </a:extLst>
          </p:cNvPr>
          <p:cNvSpPr/>
          <p:nvPr/>
        </p:nvSpPr>
        <p:spPr>
          <a:xfrm>
            <a:off x="4062063" y="4814049"/>
            <a:ext cx="895419" cy="25101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8" grpId="1" animBg="1"/>
      <p:bldP spid="19" grpId="0" animBg="1"/>
      <p:bldP spid="1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25353" cy="6658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 Actual vs. Fitted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A8E0A-935E-5842-BFFE-24246E3C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55" y="4843374"/>
            <a:ext cx="5153891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65477-F44D-4042-91F7-FF021DFE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66" y="2903040"/>
            <a:ext cx="5068047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12BDE4-CCFB-314F-9067-AD5CB679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80" y="1022857"/>
            <a:ext cx="5119437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273788-9305-1847-B221-334A4254C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376" y="1022857"/>
            <a:ext cx="5188424" cy="1876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CC0783-E077-E74C-B0FF-DE033C0DC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965" y="2947865"/>
            <a:ext cx="5248835" cy="1805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AC78E2-F0A9-444B-8BD5-71664B5562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117" b="22054"/>
          <a:stretch/>
        </p:blipFill>
        <p:spPr>
          <a:xfrm>
            <a:off x="6489673" y="297596"/>
            <a:ext cx="5220848" cy="7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70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956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Greenhouse Gas Emissions</a:t>
            </a:r>
            <a:endParaRPr lang="en-US" sz="3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1631E3-B186-7143-BBE7-03FB1C93CDEB}"/>
              </a:ext>
            </a:extLst>
          </p:cNvPr>
          <p:cNvGrpSpPr/>
          <p:nvPr/>
        </p:nvGrpSpPr>
        <p:grpSpPr>
          <a:xfrm>
            <a:off x="952500" y="2224088"/>
            <a:ext cx="10287000" cy="4454843"/>
            <a:chOff x="838200" y="1462088"/>
            <a:chExt cx="10287000" cy="445484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74CAE91-D191-6347-957E-4F25B07C5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62088"/>
              <a:ext cx="3429000" cy="2286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1BACEC0-5DA3-314A-9129-CE7AC23F0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30931"/>
              <a:ext cx="3429000" cy="2286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23D002C-3673-E94F-B0AB-EA65D4B39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66"/>
            <a:stretch/>
          </p:blipFill>
          <p:spPr>
            <a:xfrm>
              <a:off x="4495800" y="1462088"/>
              <a:ext cx="3200399" cy="2286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9BAF99E-1A1D-2047-9EB1-E85F7AD0E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52"/>
            <a:stretch/>
          </p:blipFill>
          <p:spPr>
            <a:xfrm>
              <a:off x="4399280" y="3630931"/>
              <a:ext cx="3296920" cy="2286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98645B-4113-4040-BB1C-2083FFF59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66"/>
            <a:stretch/>
          </p:blipFill>
          <p:spPr>
            <a:xfrm>
              <a:off x="7924799" y="1462088"/>
              <a:ext cx="3200400" cy="2286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560B0C8-F7DB-4F47-9C81-7E9767092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52"/>
            <a:stretch/>
          </p:blipFill>
          <p:spPr>
            <a:xfrm>
              <a:off x="7828278" y="3630931"/>
              <a:ext cx="3296922" cy="2286000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701CB2F5-31E7-854F-9121-C4CB05371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839" y="275475"/>
            <a:ext cx="2743200" cy="1828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D2264C6-0E57-5547-8A33-66FC654B99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7945" b="2225"/>
          <a:stretch/>
        </p:blipFill>
        <p:spPr>
          <a:xfrm>
            <a:off x="1133984" y="1534832"/>
            <a:ext cx="5220848" cy="7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5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468" y="284480"/>
            <a:ext cx="4391657" cy="2286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Continental Energy Consumption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967040-F2F2-9545-ADCF-B585A612E219}"/>
              </a:ext>
            </a:extLst>
          </p:cNvPr>
          <p:cNvGrpSpPr/>
          <p:nvPr/>
        </p:nvGrpSpPr>
        <p:grpSpPr>
          <a:xfrm>
            <a:off x="5238748" y="132396"/>
            <a:ext cx="6602414" cy="6593208"/>
            <a:chOff x="5238748" y="132396"/>
            <a:chExt cx="6602414" cy="65932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844F26C-4682-8444-84C8-B7A6C1FC9D7E}"/>
                </a:ext>
              </a:extLst>
            </p:cNvPr>
            <p:cNvGrpSpPr/>
            <p:nvPr/>
          </p:nvGrpSpPr>
          <p:grpSpPr>
            <a:xfrm>
              <a:off x="5238748" y="132396"/>
              <a:ext cx="3429002" cy="6593208"/>
              <a:chOff x="5238748" y="132396"/>
              <a:chExt cx="3429002" cy="659320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35ECA3A-F313-8C46-B689-3F2919474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38750" y="132396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BFBA1E7-1747-9E48-ADC2-EE73F8A46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8748" y="2286000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C73F09B-3A4D-7644-B982-EA822BD8D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750" y="4439604"/>
                <a:ext cx="3429000" cy="22860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5CC1477-5BBE-854C-9215-33593DC46336}"/>
                </a:ext>
              </a:extLst>
            </p:cNvPr>
            <p:cNvGrpSpPr/>
            <p:nvPr/>
          </p:nvGrpSpPr>
          <p:grpSpPr>
            <a:xfrm>
              <a:off x="8667747" y="132396"/>
              <a:ext cx="3173415" cy="6593208"/>
              <a:chOff x="8667747" y="132396"/>
              <a:chExt cx="3173415" cy="659320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DCC0196-BF3E-F742-B763-14C41BC2CD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54"/>
              <a:stretch/>
            </p:blipFill>
            <p:spPr>
              <a:xfrm>
                <a:off x="8667749" y="132396"/>
                <a:ext cx="3173413" cy="228600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F80ABAE-4C56-2D4C-AA39-EBB3E6AB9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454"/>
              <a:stretch/>
            </p:blipFill>
            <p:spPr>
              <a:xfrm>
                <a:off x="8667747" y="2286000"/>
                <a:ext cx="3173413" cy="22860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F7AA3C12-AC73-3B4E-AC6C-911D0B8BC0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7454"/>
              <a:stretch/>
            </p:blipFill>
            <p:spPr>
              <a:xfrm>
                <a:off x="8667748" y="4439604"/>
                <a:ext cx="3173413" cy="2286000"/>
              </a:xfrm>
              <a:prstGeom prst="rect">
                <a:avLst/>
              </a:prstGeom>
            </p:spPr>
          </p:pic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289413-D084-7B4D-9716-CF132CB95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6847" y="2255521"/>
            <a:ext cx="2743200" cy="1828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D9365A-63F0-AC4B-808B-375F5AFE51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97" y="398272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32396"/>
            <a:ext cx="4000500" cy="2286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Continental Energy Production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CAB40-E28C-E940-AA7A-1B9D2EB3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3982720"/>
            <a:ext cx="4114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744B66-7DA9-FE4B-8E9A-3461FB2F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47" y="2286000"/>
            <a:ext cx="2743200" cy="18288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6057405-ED8D-FD4C-9F84-F6EA1C3B0281}"/>
              </a:ext>
            </a:extLst>
          </p:cNvPr>
          <p:cNvGrpSpPr/>
          <p:nvPr/>
        </p:nvGrpSpPr>
        <p:grpSpPr>
          <a:xfrm>
            <a:off x="5238745" y="132396"/>
            <a:ext cx="6602415" cy="6593208"/>
            <a:chOff x="5238745" y="132396"/>
            <a:chExt cx="6602415" cy="65932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642641-536B-C141-9864-A6F5CC78AF34}"/>
                </a:ext>
              </a:extLst>
            </p:cNvPr>
            <p:cNvGrpSpPr/>
            <p:nvPr/>
          </p:nvGrpSpPr>
          <p:grpSpPr>
            <a:xfrm>
              <a:off x="5238745" y="132396"/>
              <a:ext cx="3429000" cy="6593208"/>
              <a:chOff x="5238745" y="132396"/>
              <a:chExt cx="3429000" cy="659320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F64A98F-BC75-9A4E-8789-7978590AA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8745" y="132396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E8582F7-A209-7241-B491-03012E9AD6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8745" y="2286000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B59AC71-5649-C441-B3D2-2AEE00A916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38745" y="4439604"/>
                <a:ext cx="3429000" cy="22860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DD18FE4-590F-A245-8365-D4BE4D8AD6EC}"/>
                </a:ext>
              </a:extLst>
            </p:cNvPr>
            <p:cNvGrpSpPr/>
            <p:nvPr/>
          </p:nvGrpSpPr>
          <p:grpSpPr>
            <a:xfrm>
              <a:off x="8595357" y="132396"/>
              <a:ext cx="3245803" cy="6593208"/>
              <a:chOff x="8595357" y="132396"/>
              <a:chExt cx="3245803" cy="659320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EACBEB3-0ED3-FE46-8795-08B023F289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342"/>
              <a:stretch/>
            </p:blipFill>
            <p:spPr>
              <a:xfrm>
                <a:off x="8595360" y="132396"/>
                <a:ext cx="3245800" cy="228600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CFC1D2F-77A8-F74A-8E51-725279EF78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454"/>
              <a:stretch/>
            </p:blipFill>
            <p:spPr>
              <a:xfrm>
                <a:off x="8667744" y="2286000"/>
                <a:ext cx="3173415" cy="22860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DF98496-D2B0-5243-A1ED-F54E5A1D97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342"/>
              <a:stretch/>
            </p:blipFill>
            <p:spPr>
              <a:xfrm>
                <a:off x="8595357" y="4439604"/>
                <a:ext cx="3245801" cy="228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6252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97BA9D3-B97D-FF40-BF4B-9665FBBB87D8}"/>
              </a:ext>
            </a:extLst>
          </p:cNvPr>
          <p:cNvSpPr txBox="1">
            <a:spLocks/>
          </p:cNvSpPr>
          <p:nvPr/>
        </p:nvSpPr>
        <p:spPr>
          <a:xfrm>
            <a:off x="838197" y="132396"/>
            <a:ext cx="40005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Economic Sector Emissions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00CB1-B682-6E48-ACE7-C48EB6F7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7" y="2168050"/>
            <a:ext cx="2743200" cy="1828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334442D-2EC9-4C48-8826-ADB412B0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47" y="3886200"/>
            <a:ext cx="4114800" cy="27432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29260A5F-ECE6-324E-947B-78837FB96A43}"/>
              </a:ext>
            </a:extLst>
          </p:cNvPr>
          <p:cNvGrpSpPr/>
          <p:nvPr/>
        </p:nvGrpSpPr>
        <p:grpSpPr>
          <a:xfrm>
            <a:off x="5062217" y="113664"/>
            <a:ext cx="6545574" cy="6601744"/>
            <a:chOff x="5062217" y="113664"/>
            <a:chExt cx="6545574" cy="660174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DBEF166-349F-B94D-B235-824AA2A6805F}"/>
                </a:ext>
              </a:extLst>
            </p:cNvPr>
            <p:cNvGrpSpPr/>
            <p:nvPr/>
          </p:nvGrpSpPr>
          <p:grpSpPr>
            <a:xfrm>
              <a:off x="5062217" y="122272"/>
              <a:ext cx="3439166" cy="6593136"/>
              <a:chOff x="5062217" y="122272"/>
              <a:chExt cx="3439166" cy="659313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AF2E409-5D74-D545-94DB-2D9FFE3DD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62217" y="122272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04F68E2-0F25-AB4C-9B6A-5ED7BCF1D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217" y="2286072"/>
                <a:ext cx="3429000" cy="22860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F18AB39-832C-B545-A459-DFAE87B71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2383" y="4429408"/>
                <a:ext cx="3429000" cy="2286000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1654F3E-524F-4D4D-A054-88C67AFBF52B}"/>
                </a:ext>
              </a:extLst>
            </p:cNvPr>
            <p:cNvGrpSpPr/>
            <p:nvPr/>
          </p:nvGrpSpPr>
          <p:grpSpPr>
            <a:xfrm>
              <a:off x="8361677" y="113664"/>
              <a:ext cx="3246114" cy="6593136"/>
              <a:chOff x="8361677" y="113664"/>
              <a:chExt cx="3246114" cy="659313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7D5E42A-C8D1-4D4A-87CD-E339A5159F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334"/>
              <a:stretch/>
            </p:blipFill>
            <p:spPr>
              <a:xfrm>
                <a:off x="8361679" y="113664"/>
                <a:ext cx="3246111" cy="228600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5333DA5-012B-B947-BC34-E13A44F5A1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334"/>
              <a:stretch/>
            </p:blipFill>
            <p:spPr>
              <a:xfrm>
                <a:off x="8361679" y="2286000"/>
                <a:ext cx="3246112" cy="228600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0B68F53-3D62-9440-889F-693C1ECCEA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334"/>
              <a:stretch/>
            </p:blipFill>
            <p:spPr>
              <a:xfrm>
                <a:off x="8361677" y="4420800"/>
                <a:ext cx="3246113" cy="228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4443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LINEAR REGRESSION</a:t>
            </a:r>
            <a:br>
              <a:rPr lang="en-US" b="1" dirty="0"/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Greenhouse Gases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753A6E-DEC5-EA4D-9E44-E1B293982358}"/>
              </a:ext>
            </a:extLst>
          </p:cNvPr>
          <p:cNvGrpSpPr/>
          <p:nvPr/>
        </p:nvGrpSpPr>
        <p:grpSpPr>
          <a:xfrm>
            <a:off x="1341120" y="1690688"/>
            <a:ext cx="9710420" cy="2295208"/>
            <a:chOff x="1176020" y="1690688"/>
            <a:chExt cx="9710420" cy="22952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7C018-DC6F-9640-BACC-4F72B6A84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57440" y="1699896"/>
              <a:ext cx="3429000" cy="228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1C5009-77F8-4042-BD74-1B93A2F9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4180" y="1690688"/>
              <a:ext cx="3429000" cy="228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8E6271-8A22-9646-ACA9-CF047B2A6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52"/>
            <a:stretch/>
          </p:blipFill>
          <p:spPr>
            <a:xfrm>
              <a:off x="1176020" y="1690688"/>
              <a:ext cx="3228340" cy="2286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553970-1FCE-6F47-BF2F-3AB0E5E3709F}"/>
              </a:ext>
            </a:extLst>
          </p:cNvPr>
          <p:cNvGrpSpPr/>
          <p:nvPr/>
        </p:nvGrpSpPr>
        <p:grpSpPr>
          <a:xfrm>
            <a:off x="2865120" y="4159251"/>
            <a:ext cx="6586220" cy="2286000"/>
            <a:chOff x="4152900" y="4159251"/>
            <a:chExt cx="6586220" cy="2286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3B4CE6-1F0A-CD42-BFFC-67F012100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0120" y="4159251"/>
              <a:ext cx="3429000" cy="228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C4BB05-8246-BB47-B9A5-EC6D85802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29"/>
            <a:stretch/>
          </p:blipFill>
          <p:spPr>
            <a:xfrm>
              <a:off x="4152900" y="4159251"/>
              <a:ext cx="3304540" cy="22860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6968A5-61A7-2744-82D7-66F5070C5A82}"/>
              </a:ext>
            </a:extLst>
          </p:cNvPr>
          <p:cNvSpPr txBox="1"/>
          <p:nvPr/>
        </p:nvSpPr>
        <p:spPr>
          <a:xfrm rot="16200000">
            <a:off x="-1360338" y="3982279"/>
            <a:ext cx="456295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u="sng" dirty="0"/>
              <a:t>Emissions (million metric tons of CO</a:t>
            </a:r>
            <a:r>
              <a:rPr lang="en-US" sz="1700" u="sng" baseline="-25000" dirty="0"/>
              <a:t>2</a:t>
            </a:r>
            <a:r>
              <a:rPr lang="en-US" sz="1700" u="sng" dirty="0"/>
              <a:t> equivalents)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F09E6-E32A-8F4D-899D-013C74BF5057}"/>
              </a:ext>
            </a:extLst>
          </p:cNvPr>
          <p:cNvSpPr txBox="1"/>
          <p:nvPr/>
        </p:nvSpPr>
        <p:spPr>
          <a:xfrm>
            <a:off x="4193955" y="5567680"/>
            <a:ext cx="62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76%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F18490-D91C-4A4D-A30D-2F6F3FADCF97}"/>
              </a:ext>
            </a:extLst>
          </p:cNvPr>
          <p:cNvSpPr/>
          <p:nvPr/>
        </p:nvSpPr>
        <p:spPr>
          <a:xfrm>
            <a:off x="1980339" y="3132574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16%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DA33BD-EA8C-0047-B7F0-58CA99AFF837}"/>
              </a:ext>
            </a:extLst>
          </p:cNvPr>
          <p:cNvSpPr/>
          <p:nvPr/>
        </p:nvSpPr>
        <p:spPr>
          <a:xfrm>
            <a:off x="5798720" y="3132574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B2E826-BC83-734A-85E0-663BE27CE26F}"/>
              </a:ext>
            </a:extLst>
          </p:cNvPr>
          <p:cNvSpPr/>
          <p:nvPr/>
        </p:nvSpPr>
        <p:spPr>
          <a:xfrm>
            <a:off x="9357360" y="3132574"/>
            <a:ext cx="470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350451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/>
            </a:br>
            <a:r>
              <a:rPr lang="en-US" b="1" u="sng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uto</a:t>
            </a:r>
            <a:r>
              <a:rPr lang="en-US" b="1" u="sng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egressive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ntegrated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oving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verage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78A54-C615-DA4B-8878-5272748D0D23}"/>
              </a:ext>
            </a:extLst>
          </p:cNvPr>
          <p:cNvSpPr txBox="1"/>
          <p:nvPr/>
        </p:nvSpPr>
        <p:spPr>
          <a:xfrm>
            <a:off x="838200" y="1981200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Forecasts 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stationary</a:t>
            </a:r>
            <a:r>
              <a:rPr lang="en-US" sz="2200" b="1" dirty="0"/>
              <a:t> </a:t>
            </a:r>
            <a:r>
              <a:rPr lang="en-US" sz="2200" dirty="0"/>
              <a:t>time series.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Model incorporates (3 parts):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arenR"/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Auto-regressive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 (</a:t>
            </a: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AR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200" dirty="0"/>
              <a:t>- weighted sum of lagged 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values</a:t>
            </a:r>
            <a:r>
              <a:rPr lang="en-US" sz="2200" b="1" i="1" dirty="0"/>
              <a:t> </a:t>
            </a:r>
            <a:r>
              <a:rPr lang="en-US" sz="2200" dirty="0"/>
              <a:t>of the series.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sz="2200" dirty="0"/>
              <a:t> = order of the AR term = the number of lags of Y to be used as predictors.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arenR"/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Integrated 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200" dirty="0"/>
              <a:t>- </a:t>
            </a: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difference</a:t>
            </a:r>
            <a:r>
              <a:rPr lang="en-US" sz="2200" b="1" dirty="0"/>
              <a:t> </a:t>
            </a:r>
            <a:r>
              <a:rPr lang="en-US" sz="2200" dirty="0"/>
              <a:t>of the time series.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= </a:t>
            </a:r>
            <a:r>
              <a:rPr lang="en-US" sz="2200" dirty="0"/>
              <a:t> the minimum number of differencing needed to make the series stationary.</a:t>
            </a:r>
            <a:endParaRPr lang="en-US" sz="2200" b="1" i="1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>
              <a:spcAft>
                <a:spcPts val="600"/>
              </a:spcAft>
              <a:buFont typeface="+mj-lt"/>
              <a:buAutoNum type="arabicParenR"/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Moving-average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 (</a:t>
            </a: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MA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200" dirty="0"/>
              <a:t>- weighted sum of lagged </a:t>
            </a:r>
            <a:r>
              <a:rPr lang="en-US" sz="22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forecasted errors</a:t>
            </a:r>
            <a:r>
              <a:rPr lang="en-US" sz="2200" b="1" i="1" dirty="0"/>
              <a:t> </a:t>
            </a:r>
            <a:r>
              <a:rPr lang="en-US" sz="2200" dirty="0"/>
              <a:t>of the series.</a:t>
            </a:r>
          </a:p>
          <a:p>
            <a:pPr marL="1257300" lvl="2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en-US" sz="2200" dirty="0"/>
              <a:t> = order of the MA term = the number of lagged forecast errors that should go into the ARIMA Model.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Often noted as 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ARIMA( p, d, q 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7647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br>
              <a:rPr lang="en-US" b="1" dirty="0"/>
            </a:br>
            <a:r>
              <a:rPr lang="en-US" b="1" u="sng" dirty="0" err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uto</a:t>
            </a:r>
            <a:r>
              <a:rPr lang="en-US" b="1" u="sng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egressive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ntegrated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M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oving</a:t>
            </a:r>
            <a:r>
              <a:rPr lang="en-US" b="1" dirty="0"/>
              <a:t> </a:t>
            </a:r>
            <a:r>
              <a:rPr lang="en-US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verage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326B9-EE58-6C4C-A3D9-6B8814724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1857375"/>
            <a:ext cx="66167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1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3365-049F-3F46-A158-6753C475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59071" cy="104233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Stationarity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78A54-C615-DA4B-8878-5272748D0D23}"/>
              </a:ext>
            </a:extLst>
          </p:cNvPr>
          <p:cNvSpPr txBox="1"/>
          <p:nvPr/>
        </p:nvSpPr>
        <p:spPr>
          <a:xfrm>
            <a:off x="838200" y="1635760"/>
            <a:ext cx="10515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Stationarity</a:t>
            </a:r>
            <a:r>
              <a:rPr lang="en-US" sz="2100" b="1" i="1" dirty="0"/>
              <a:t> </a:t>
            </a:r>
            <a:r>
              <a:rPr lang="en-US" sz="2100" dirty="0"/>
              <a:t>is the property of exhibiting constant statistical properties (mean, variance, autocorrelation, etc.).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If the mean of a time-series increases over time, then it’s not stationary.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Types of Series (4):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Seasonality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Cyclicity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Residuals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>
                <a:solidFill>
                  <a:schemeClr val="accent6">
                    <a:lumMod val="75000"/>
                  </a:schemeClr>
                </a:solidFill>
              </a:rPr>
              <a:t>Trend</a:t>
            </a:r>
            <a:r>
              <a:rPr lang="en-US" sz="21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2100" dirty="0"/>
              <a:t>A long-term increase or decrease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b="1" dirty="0"/>
              <a:t>Method: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De-trending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/>
              <a:t>Logging</a:t>
            </a:r>
            <a:endParaRPr lang="en-US" sz="2100" dirty="0"/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100" b="1" i="1" dirty="0">
                <a:solidFill>
                  <a:schemeClr val="accent6">
                    <a:lumMod val="75000"/>
                  </a:schemeClr>
                </a:solidFill>
              </a:rPr>
              <a:t>Differencing </a:t>
            </a:r>
            <a:r>
              <a:rPr lang="en-US" sz="2100" dirty="0"/>
              <a:t>– difference between current value and the previous value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sz="2100" dirty="0"/>
              <a:t>1st-order - addresses linear trends</a:t>
            </a:r>
          </a:p>
          <a:p>
            <a:pPr marL="1200150" lvl="2" indent="-285750">
              <a:buFont typeface="Wingdings" pitchFamily="2" charset="2"/>
              <a:buChar char="v"/>
            </a:pPr>
            <a:r>
              <a:rPr lang="en-US" sz="2100" dirty="0"/>
              <a:t>2nd-order - addresses quadratic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6327E-BD4A-764D-B217-9B0FF70E6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87" b="59605"/>
          <a:stretch/>
        </p:blipFill>
        <p:spPr>
          <a:xfrm>
            <a:off x="6866591" y="527704"/>
            <a:ext cx="5220848" cy="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978A54-C615-DA4B-8878-5272748D0D23}"/>
              </a:ext>
            </a:extLst>
          </p:cNvPr>
          <p:cNvSpPr txBox="1"/>
          <p:nvPr/>
        </p:nvSpPr>
        <p:spPr>
          <a:xfrm>
            <a:off x="1465547" y="1244882"/>
            <a:ext cx="502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Augmented Dickey-Fuller Test</a:t>
            </a:r>
            <a:r>
              <a:rPr lang="en-US" sz="2400" dirty="0"/>
              <a:t> &amp; </a:t>
            </a:r>
            <a:r>
              <a:rPr lang="en-US" sz="2400" b="1" dirty="0"/>
              <a:t>KPSS</a:t>
            </a:r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455EAE-BB6C-0744-A30A-287529F61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459071" cy="104233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Stationarity Test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F4EACD-1104-1749-AA65-57E3A930A0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87" b="59605"/>
          <a:stretch/>
        </p:blipFill>
        <p:spPr>
          <a:xfrm>
            <a:off x="6866591" y="758536"/>
            <a:ext cx="5220848" cy="71717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E0D0B3-DFF4-4B43-A76F-A43BF911A68D}"/>
              </a:ext>
            </a:extLst>
          </p:cNvPr>
          <p:cNvGrpSpPr/>
          <p:nvPr/>
        </p:nvGrpSpPr>
        <p:grpSpPr>
          <a:xfrm>
            <a:off x="3977905" y="1706548"/>
            <a:ext cx="5220847" cy="5151452"/>
            <a:chOff x="2931458" y="1326012"/>
            <a:chExt cx="5378824" cy="55319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4ACEB4-BBA4-9141-8359-547C31A6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1458" y="2286000"/>
              <a:ext cx="5378824" cy="4572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906BA7-0C16-E543-8B08-DC14198A7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1458" y="1326012"/>
              <a:ext cx="5369022" cy="99664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1730FB-537D-0046-A8E1-4BE224E1CDFF}"/>
              </a:ext>
            </a:extLst>
          </p:cNvPr>
          <p:cNvSpPr txBox="1"/>
          <p:nvPr/>
        </p:nvSpPr>
        <p:spPr>
          <a:xfrm>
            <a:off x="686892" y="2634635"/>
            <a:ext cx="2716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p&lt;0.05,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then reject null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Stationary!</a:t>
            </a:r>
          </a:p>
        </p:txBody>
      </p:sp>
    </p:spTree>
    <p:extLst>
      <p:ext uri="{BB962C8B-B14F-4D97-AF65-F5344CB8AC3E}">
        <p14:creationId xmlns:p14="http://schemas.microsoft.com/office/powerpoint/2010/main" val="198131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2C92791F-8469-6D48-84C0-9DBDD7A63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14" b="40944"/>
          <a:stretch/>
        </p:blipFill>
        <p:spPr>
          <a:xfrm>
            <a:off x="6715397" y="195848"/>
            <a:ext cx="5220848" cy="71842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848"/>
            <a:ext cx="6706695" cy="77787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Stationarity &amp; Autocorrelation (ACF)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7BF344F-64FC-DD4B-B396-1B5E61A59058}"/>
              </a:ext>
            </a:extLst>
          </p:cNvPr>
          <p:cNvGrpSpPr/>
          <p:nvPr/>
        </p:nvGrpSpPr>
        <p:grpSpPr>
          <a:xfrm>
            <a:off x="1338728" y="917758"/>
            <a:ext cx="9514544" cy="5201785"/>
            <a:chOff x="1338728" y="917758"/>
            <a:chExt cx="9514544" cy="520178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7180447-A0DF-404A-9400-07B96FFCC999}"/>
                </a:ext>
              </a:extLst>
            </p:cNvPr>
            <p:cNvGrpSpPr/>
            <p:nvPr/>
          </p:nvGrpSpPr>
          <p:grpSpPr>
            <a:xfrm>
              <a:off x="1338728" y="3494989"/>
              <a:ext cx="2980088" cy="2624554"/>
              <a:chOff x="550103" y="3429000"/>
              <a:chExt cx="2980088" cy="262455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E3770E-6927-2041-84D6-7355B7C06741}"/>
                  </a:ext>
                </a:extLst>
              </p:cNvPr>
              <p:cNvSpPr txBox="1"/>
              <p:nvPr/>
            </p:nvSpPr>
            <p:spPr>
              <a:xfrm>
                <a:off x="721659" y="3429000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17737C2-65A0-4045-B091-329D30B88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103" y="3767554"/>
                <a:ext cx="2980088" cy="2286000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5EE85F-1109-AA47-AE4A-DBA10D806FBB}"/>
                </a:ext>
              </a:extLst>
            </p:cNvPr>
            <p:cNvGrpSpPr/>
            <p:nvPr/>
          </p:nvGrpSpPr>
          <p:grpSpPr>
            <a:xfrm>
              <a:off x="4580022" y="3494989"/>
              <a:ext cx="3010829" cy="2624554"/>
              <a:chOff x="3791397" y="3429000"/>
              <a:chExt cx="3010829" cy="262455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7AF977F-219B-BE46-986C-5667BD215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1397" y="3767554"/>
                <a:ext cx="3010829" cy="2286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89B3EA-00B3-3F43-BE08-8A78B50D2C30}"/>
                  </a:ext>
                </a:extLst>
              </p:cNvPr>
              <p:cNvSpPr txBox="1"/>
              <p:nvPr/>
            </p:nvSpPr>
            <p:spPr>
              <a:xfrm>
                <a:off x="3957921" y="3429000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Uptrend</a:t>
                </a:r>
                <a:endParaRPr lang="en-US" sz="1600" baseline="-25000" dirty="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61EA5C-EC07-8841-8086-C0BE3F85C8F1}"/>
                </a:ext>
              </a:extLst>
            </p:cNvPr>
            <p:cNvGrpSpPr/>
            <p:nvPr/>
          </p:nvGrpSpPr>
          <p:grpSpPr>
            <a:xfrm>
              <a:off x="7847025" y="3494989"/>
              <a:ext cx="3006247" cy="2624554"/>
              <a:chOff x="7058400" y="3429000"/>
              <a:chExt cx="3006247" cy="262455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9B0EF0D-5F8A-F34B-885D-BC3AFDFA13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58400" y="3767554"/>
                <a:ext cx="3006247" cy="22860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AE4904C-996B-C844-B065-2BFF4D4AA658}"/>
                  </a:ext>
                </a:extLst>
              </p:cNvPr>
              <p:cNvSpPr txBox="1"/>
              <p:nvPr/>
            </p:nvSpPr>
            <p:spPr>
              <a:xfrm>
                <a:off x="7194183" y="3429000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Downtrend</a:t>
                </a:r>
                <a:endParaRPr lang="en-US" sz="1600" baseline="-25000" dirty="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EF4B6C-E356-BA4D-BA60-CBB68E23EAD0}"/>
                </a:ext>
              </a:extLst>
            </p:cNvPr>
            <p:cNvGrpSpPr/>
            <p:nvPr/>
          </p:nvGrpSpPr>
          <p:grpSpPr>
            <a:xfrm>
              <a:off x="1369251" y="924618"/>
              <a:ext cx="2949565" cy="2570371"/>
              <a:chOff x="580626" y="858629"/>
              <a:chExt cx="2949565" cy="2570371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5A56C8A-DC86-BB45-9F08-DD9C50AB6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626" y="1143000"/>
                <a:ext cx="2949565" cy="2286000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8C9CD7-AD0E-9F44-B0E1-8900A4BD7CA6}"/>
                  </a:ext>
                </a:extLst>
              </p:cNvPr>
              <p:cNvSpPr txBox="1"/>
              <p:nvPr/>
            </p:nvSpPr>
            <p:spPr>
              <a:xfrm>
                <a:off x="721659" y="858629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Methane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B132529-14D4-304B-A829-41483F021773}"/>
                </a:ext>
              </a:extLst>
            </p:cNvPr>
            <p:cNvGrpSpPr/>
            <p:nvPr/>
          </p:nvGrpSpPr>
          <p:grpSpPr>
            <a:xfrm>
              <a:off x="7888399" y="917758"/>
              <a:ext cx="2964873" cy="2577231"/>
              <a:chOff x="7099774" y="851769"/>
              <a:chExt cx="2964873" cy="2577231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4F86BD3-116C-CE4A-AAF7-6BEB7F4F5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9774" y="1143000"/>
                <a:ext cx="2964873" cy="2286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8D2A6D3-8C04-7E40-BA9D-62B4EAB995CB}"/>
                  </a:ext>
                </a:extLst>
              </p:cNvPr>
              <p:cNvSpPr txBox="1"/>
              <p:nvPr/>
            </p:nvSpPr>
            <p:spPr>
              <a:xfrm>
                <a:off x="7184000" y="851769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Nitrous Oxide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E3200F-5114-BA41-8A1D-F3AFB2E3778F}"/>
                </a:ext>
              </a:extLst>
            </p:cNvPr>
            <p:cNvGrpSpPr/>
            <p:nvPr/>
          </p:nvGrpSpPr>
          <p:grpSpPr>
            <a:xfrm>
              <a:off x="4580022" y="921188"/>
              <a:ext cx="2950575" cy="2565993"/>
              <a:chOff x="4580022" y="921188"/>
              <a:chExt cx="2950575" cy="2565993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A73930-427A-4647-9559-2949ACA5B46C}"/>
                  </a:ext>
                </a:extLst>
              </p:cNvPr>
              <p:cNvSpPr txBox="1"/>
              <p:nvPr/>
            </p:nvSpPr>
            <p:spPr>
              <a:xfrm>
                <a:off x="4692756" y="921188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Fluorinated Gases</a:t>
                </a: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A5F970D-BFB8-B64F-8645-CAAD2F826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0022" y="1201181"/>
                <a:ext cx="2950575" cy="2286000"/>
              </a:xfrm>
              <a:prstGeom prst="rect">
                <a:avLst/>
              </a:prstGeom>
            </p:spPr>
          </p:pic>
        </p:grpSp>
      </p:grpSp>
      <p:pic>
        <p:nvPicPr>
          <p:cNvPr id="60" name="Graphic 59" descr="Close">
            <a:extLst>
              <a:ext uri="{FF2B5EF4-FFF2-40B4-BE49-F238E27FC236}">
                <a16:creationId xmlns:a16="http://schemas.microsoft.com/office/drawing/2014/main" id="{1CC7578A-F1F7-3546-A9CF-C46B497362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2422" y="1312278"/>
            <a:ext cx="390216" cy="390216"/>
          </a:xfrm>
          <a:prstGeom prst="rect">
            <a:avLst/>
          </a:prstGeom>
        </p:spPr>
      </p:pic>
      <p:pic>
        <p:nvPicPr>
          <p:cNvPr id="63" name="Picture 62" descr="edtech | ETMOOC Blog Hub">
            <a:extLst>
              <a:ext uri="{FF2B5EF4-FFF2-40B4-BE49-F238E27FC236}">
                <a16:creationId xmlns:a16="http://schemas.microsoft.com/office/drawing/2014/main" id="{F8639220-6193-2341-A8BA-FC4F0A41260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431503" y="2107024"/>
            <a:ext cx="314239" cy="282282"/>
          </a:xfrm>
          <a:prstGeom prst="rect">
            <a:avLst/>
          </a:prstGeom>
        </p:spPr>
      </p:pic>
      <p:pic>
        <p:nvPicPr>
          <p:cNvPr id="65" name="Graphic 64" descr="Close">
            <a:extLst>
              <a:ext uri="{FF2B5EF4-FFF2-40B4-BE49-F238E27FC236}">
                <a16:creationId xmlns:a16="http://schemas.microsoft.com/office/drawing/2014/main" id="{CCA7ABE0-5534-824A-A3DD-DDEFD20D9E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1787" y="1331457"/>
            <a:ext cx="390216" cy="390216"/>
          </a:xfrm>
          <a:prstGeom prst="rect">
            <a:avLst/>
          </a:prstGeom>
        </p:spPr>
      </p:pic>
      <p:pic>
        <p:nvPicPr>
          <p:cNvPr id="66" name="Picture 65" descr="edtech | ETMOOC Blog Hub">
            <a:extLst>
              <a:ext uri="{FF2B5EF4-FFF2-40B4-BE49-F238E27FC236}">
                <a16:creationId xmlns:a16="http://schemas.microsoft.com/office/drawing/2014/main" id="{69570D6B-F58B-D14E-BCCE-4B9E8E4111D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640868" y="2126203"/>
            <a:ext cx="314239" cy="282282"/>
          </a:xfrm>
          <a:prstGeom prst="rect">
            <a:avLst/>
          </a:prstGeom>
        </p:spPr>
      </p:pic>
      <p:pic>
        <p:nvPicPr>
          <p:cNvPr id="67" name="Graphic 66" descr="Close">
            <a:extLst>
              <a:ext uri="{FF2B5EF4-FFF2-40B4-BE49-F238E27FC236}">
                <a16:creationId xmlns:a16="http://schemas.microsoft.com/office/drawing/2014/main" id="{52A13079-06DE-7945-B2FF-DB8E20E96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98373" y="3926769"/>
            <a:ext cx="390216" cy="390216"/>
          </a:xfrm>
          <a:prstGeom prst="rect">
            <a:avLst/>
          </a:prstGeom>
        </p:spPr>
      </p:pic>
      <p:pic>
        <p:nvPicPr>
          <p:cNvPr id="68" name="Picture 67" descr="edtech | ETMOOC Blog Hub">
            <a:extLst>
              <a:ext uri="{FF2B5EF4-FFF2-40B4-BE49-F238E27FC236}">
                <a16:creationId xmlns:a16="http://schemas.microsoft.com/office/drawing/2014/main" id="{B2D1EC65-8400-3F41-9373-A50261983E04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747454" y="4721515"/>
            <a:ext cx="314239" cy="282282"/>
          </a:xfrm>
          <a:prstGeom prst="rect">
            <a:avLst/>
          </a:prstGeom>
        </p:spPr>
      </p:pic>
      <p:pic>
        <p:nvPicPr>
          <p:cNvPr id="69" name="Graphic 68" descr="Close">
            <a:extLst>
              <a:ext uri="{FF2B5EF4-FFF2-40B4-BE49-F238E27FC236}">
                <a16:creationId xmlns:a16="http://schemas.microsoft.com/office/drawing/2014/main" id="{77661248-BDC3-4141-9B1E-B1057738A7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08728" y="3926769"/>
            <a:ext cx="390216" cy="390216"/>
          </a:xfrm>
          <a:prstGeom prst="rect">
            <a:avLst/>
          </a:prstGeom>
        </p:spPr>
      </p:pic>
      <p:pic>
        <p:nvPicPr>
          <p:cNvPr id="70" name="Picture 69" descr="edtech | ETMOOC Blog Hub">
            <a:extLst>
              <a:ext uri="{FF2B5EF4-FFF2-40B4-BE49-F238E27FC236}">
                <a16:creationId xmlns:a16="http://schemas.microsoft.com/office/drawing/2014/main" id="{48F4E37B-ECE6-FD49-B579-6235BADD6CD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57809" y="4721515"/>
            <a:ext cx="314239" cy="282282"/>
          </a:xfrm>
          <a:prstGeom prst="rect">
            <a:avLst/>
          </a:prstGeom>
        </p:spPr>
      </p:pic>
      <p:pic>
        <p:nvPicPr>
          <p:cNvPr id="71" name="Graphic 70" descr="Close">
            <a:extLst>
              <a:ext uri="{FF2B5EF4-FFF2-40B4-BE49-F238E27FC236}">
                <a16:creationId xmlns:a16="http://schemas.microsoft.com/office/drawing/2014/main" id="{CEB6A2FC-71E1-0240-B3B6-FCE3DBA23F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08728" y="1321692"/>
            <a:ext cx="390216" cy="390216"/>
          </a:xfrm>
          <a:prstGeom prst="rect">
            <a:avLst/>
          </a:prstGeom>
        </p:spPr>
      </p:pic>
      <p:pic>
        <p:nvPicPr>
          <p:cNvPr id="72" name="Picture 71" descr="edtech | ETMOOC Blog Hub">
            <a:extLst>
              <a:ext uri="{FF2B5EF4-FFF2-40B4-BE49-F238E27FC236}">
                <a16:creationId xmlns:a16="http://schemas.microsoft.com/office/drawing/2014/main" id="{9A625C45-7A84-374A-8AB1-DCFFE994D0F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957809" y="2116438"/>
            <a:ext cx="314239" cy="282282"/>
          </a:xfrm>
          <a:prstGeom prst="rect">
            <a:avLst/>
          </a:prstGeom>
        </p:spPr>
      </p:pic>
      <p:pic>
        <p:nvPicPr>
          <p:cNvPr id="73" name="Graphic 72" descr="Close">
            <a:extLst>
              <a:ext uri="{FF2B5EF4-FFF2-40B4-BE49-F238E27FC236}">
                <a16:creationId xmlns:a16="http://schemas.microsoft.com/office/drawing/2014/main" id="{C850B07B-8659-1048-AC32-A2169354B8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2422" y="3944016"/>
            <a:ext cx="390216" cy="390216"/>
          </a:xfrm>
          <a:prstGeom prst="rect">
            <a:avLst/>
          </a:prstGeom>
        </p:spPr>
      </p:pic>
      <p:pic>
        <p:nvPicPr>
          <p:cNvPr id="74" name="Picture 73" descr="edtech | ETMOOC Blog Hub">
            <a:extLst>
              <a:ext uri="{FF2B5EF4-FFF2-40B4-BE49-F238E27FC236}">
                <a16:creationId xmlns:a16="http://schemas.microsoft.com/office/drawing/2014/main" id="{2B4A4A49-45A5-5340-A6E3-104DED5C3BE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431503" y="4738762"/>
            <a:ext cx="314239" cy="282282"/>
          </a:xfrm>
          <a:prstGeom prst="rect">
            <a:avLst/>
          </a:prstGeom>
        </p:spPr>
      </p:pic>
      <p:pic>
        <p:nvPicPr>
          <p:cNvPr id="75" name="Graphic 74" descr="Close">
            <a:extLst>
              <a:ext uri="{FF2B5EF4-FFF2-40B4-BE49-F238E27FC236}">
                <a16:creationId xmlns:a16="http://schemas.microsoft.com/office/drawing/2014/main" id="{4E84B802-B522-0445-9E30-EF474A3C52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6502" y="1331457"/>
            <a:ext cx="390216" cy="390216"/>
          </a:xfrm>
          <a:prstGeom prst="rect">
            <a:avLst/>
          </a:prstGeom>
        </p:spPr>
      </p:pic>
      <p:pic>
        <p:nvPicPr>
          <p:cNvPr id="76" name="Picture 75" descr="edtech | ETMOOC Blog Hub">
            <a:extLst>
              <a:ext uri="{FF2B5EF4-FFF2-40B4-BE49-F238E27FC236}">
                <a16:creationId xmlns:a16="http://schemas.microsoft.com/office/drawing/2014/main" id="{A869A221-1EB1-C647-8F1D-8180C30CC2DD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865583" y="2126203"/>
            <a:ext cx="314239" cy="282282"/>
          </a:xfrm>
          <a:prstGeom prst="rect">
            <a:avLst/>
          </a:prstGeom>
        </p:spPr>
      </p:pic>
      <p:pic>
        <p:nvPicPr>
          <p:cNvPr id="77" name="Graphic 76" descr="Close">
            <a:extLst>
              <a:ext uri="{FF2B5EF4-FFF2-40B4-BE49-F238E27FC236}">
                <a16:creationId xmlns:a16="http://schemas.microsoft.com/office/drawing/2014/main" id="{3960F32B-9D36-F440-B822-A26F4BCDA2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54487" y="1312277"/>
            <a:ext cx="390216" cy="390216"/>
          </a:xfrm>
          <a:prstGeom prst="rect">
            <a:avLst/>
          </a:prstGeom>
        </p:spPr>
      </p:pic>
      <p:pic>
        <p:nvPicPr>
          <p:cNvPr id="78" name="Picture 77" descr="edtech | ETMOOC Blog Hub">
            <a:extLst>
              <a:ext uri="{FF2B5EF4-FFF2-40B4-BE49-F238E27FC236}">
                <a16:creationId xmlns:a16="http://schemas.microsoft.com/office/drawing/2014/main" id="{1CA4E935-960C-D247-8E81-BB252015F14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103568" y="2107023"/>
            <a:ext cx="314239" cy="282282"/>
          </a:xfrm>
          <a:prstGeom prst="rect">
            <a:avLst/>
          </a:prstGeom>
        </p:spPr>
      </p:pic>
      <p:pic>
        <p:nvPicPr>
          <p:cNvPr id="79" name="Graphic 78" descr="Close">
            <a:extLst>
              <a:ext uri="{FF2B5EF4-FFF2-40B4-BE49-F238E27FC236}">
                <a16:creationId xmlns:a16="http://schemas.microsoft.com/office/drawing/2014/main" id="{9F1F7898-07BC-4640-BF59-8AAD48E656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0179" y="1331457"/>
            <a:ext cx="390216" cy="390216"/>
          </a:xfrm>
          <a:prstGeom prst="rect">
            <a:avLst/>
          </a:prstGeom>
        </p:spPr>
      </p:pic>
      <p:pic>
        <p:nvPicPr>
          <p:cNvPr id="80" name="Picture 79" descr="edtech | ETMOOC Blog Hub">
            <a:extLst>
              <a:ext uri="{FF2B5EF4-FFF2-40B4-BE49-F238E27FC236}">
                <a16:creationId xmlns:a16="http://schemas.microsoft.com/office/drawing/2014/main" id="{1123CFA0-52B4-8A49-A565-C100CA07E9B7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409260" y="2126203"/>
            <a:ext cx="314239" cy="282282"/>
          </a:xfrm>
          <a:prstGeom prst="rect">
            <a:avLst/>
          </a:prstGeom>
        </p:spPr>
      </p:pic>
      <p:pic>
        <p:nvPicPr>
          <p:cNvPr id="81" name="Graphic 80" descr="Close">
            <a:extLst>
              <a:ext uri="{FF2B5EF4-FFF2-40B4-BE49-F238E27FC236}">
                <a16:creationId xmlns:a16="http://schemas.microsoft.com/office/drawing/2014/main" id="{CC81AFEC-61E5-3446-AE2E-C59214E71E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00746" y="3944016"/>
            <a:ext cx="390216" cy="390216"/>
          </a:xfrm>
          <a:prstGeom prst="rect">
            <a:avLst/>
          </a:prstGeom>
        </p:spPr>
      </p:pic>
      <p:pic>
        <p:nvPicPr>
          <p:cNvPr id="82" name="Picture 81" descr="edtech | ETMOOC Blog Hub">
            <a:extLst>
              <a:ext uri="{FF2B5EF4-FFF2-40B4-BE49-F238E27FC236}">
                <a16:creationId xmlns:a16="http://schemas.microsoft.com/office/drawing/2014/main" id="{38AE6E6C-30AD-DF40-8786-026438E65CF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49827" y="4738762"/>
            <a:ext cx="314239" cy="282282"/>
          </a:xfrm>
          <a:prstGeom prst="rect">
            <a:avLst/>
          </a:prstGeom>
        </p:spPr>
      </p:pic>
      <p:pic>
        <p:nvPicPr>
          <p:cNvPr id="83" name="Graphic 82" descr="Close">
            <a:extLst>
              <a:ext uri="{FF2B5EF4-FFF2-40B4-BE49-F238E27FC236}">
                <a16:creationId xmlns:a16="http://schemas.microsoft.com/office/drawing/2014/main" id="{2D9BBF70-5E75-344F-9E44-FCD453B55A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33614" y="3953204"/>
            <a:ext cx="390216" cy="390216"/>
          </a:xfrm>
          <a:prstGeom prst="rect">
            <a:avLst/>
          </a:prstGeom>
        </p:spPr>
      </p:pic>
      <p:pic>
        <p:nvPicPr>
          <p:cNvPr id="84" name="Picture 83" descr="edtech | ETMOOC Blog Hub">
            <a:extLst>
              <a:ext uri="{FF2B5EF4-FFF2-40B4-BE49-F238E27FC236}">
                <a16:creationId xmlns:a16="http://schemas.microsoft.com/office/drawing/2014/main" id="{420601B7-8709-CE44-A224-D320DD86CD1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182695" y="4747950"/>
            <a:ext cx="314239" cy="282282"/>
          </a:xfrm>
          <a:prstGeom prst="rect">
            <a:avLst/>
          </a:prstGeom>
        </p:spPr>
      </p:pic>
      <p:pic>
        <p:nvPicPr>
          <p:cNvPr id="85" name="Graphic 84" descr="Close">
            <a:extLst>
              <a:ext uri="{FF2B5EF4-FFF2-40B4-BE49-F238E27FC236}">
                <a16:creationId xmlns:a16="http://schemas.microsoft.com/office/drawing/2014/main" id="{D37DF027-3812-4843-96FF-3D690EDBD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76968" y="3936000"/>
            <a:ext cx="390216" cy="390216"/>
          </a:xfrm>
          <a:prstGeom prst="rect">
            <a:avLst/>
          </a:prstGeom>
        </p:spPr>
      </p:pic>
      <p:pic>
        <p:nvPicPr>
          <p:cNvPr id="86" name="Picture 85" descr="edtech | ETMOOC Blog Hub">
            <a:extLst>
              <a:ext uri="{FF2B5EF4-FFF2-40B4-BE49-F238E27FC236}">
                <a16:creationId xmlns:a16="http://schemas.microsoft.com/office/drawing/2014/main" id="{1CAD5869-84AB-484C-8E1D-E53457284F2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0000"/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426049" y="4730746"/>
            <a:ext cx="314239" cy="282282"/>
          </a:xfrm>
          <a:prstGeom prst="rect">
            <a:avLst/>
          </a:prstGeom>
        </p:spPr>
      </p:pic>
      <p:sp>
        <p:nvSpPr>
          <p:cNvPr id="87" name="Right Arrow 86">
            <a:extLst>
              <a:ext uri="{FF2B5EF4-FFF2-40B4-BE49-F238E27FC236}">
                <a16:creationId xmlns:a16="http://schemas.microsoft.com/office/drawing/2014/main" id="{13F90137-414F-5A4F-A441-EA292A5ADC79}"/>
              </a:ext>
            </a:extLst>
          </p:cNvPr>
          <p:cNvSpPr/>
          <p:nvPr/>
        </p:nvSpPr>
        <p:spPr>
          <a:xfrm>
            <a:off x="170329" y="2715174"/>
            <a:ext cx="1198922" cy="6185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Over differenced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5AA70C3-F12E-544D-A152-8C847C5276FF}"/>
              </a:ext>
            </a:extLst>
          </p:cNvPr>
          <p:cNvSpPr/>
          <p:nvPr/>
        </p:nvSpPr>
        <p:spPr>
          <a:xfrm>
            <a:off x="218139" y="5339728"/>
            <a:ext cx="1198922" cy="61856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Over differenced</a:t>
            </a:r>
          </a:p>
        </p:txBody>
      </p:sp>
    </p:spTree>
    <p:extLst>
      <p:ext uri="{BB962C8B-B14F-4D97-AF65-F5344CB8AC3E}">
        <p14:creationId xmlns:p14="http://schemas.microsoft.com/office/powerpoint/2010/main" val="30966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D4DEFC88-405D-DA4A-BEBF-F5522E08F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414" b="40944"/>
          <a:stretch/>
        </p:blipFill>
        <p:spPr>
          <a:xfrm>
            <a:off x="8697466" y="259031"/>
            <a:ext cx="3310496" cy="45554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2" y="153153"/>
            <a:ext cx="8736106" cy="707747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Find AR term (p) via Partial Autocorrelation (PACF)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5D45C4-1E52-CF42-BC57-60621DCC1DA1}"/>
              </a:ext>
            </a:extLst>
          </p:cNvPr>
          <p:cNvGrpSpPr/>
          <p:nvPr/>
        </p:nvGrpSpPr>
        <p:grpSpPr>
          <a:xfrm>
            <a:off x="472665" y="651394"/>
            <a:ext cx="4969691" cy="6225097"/>
            <a:chOff x="408717" y="463427"/>
            <a:chExt cx="4969691" cy="622509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141127A-F5F2-5749-857D-5A3C341A9D0F}"/>
                </a:ext>
              </a:extLst>
            </p:cNvPr>
            <p:cNvGrpSpPr/>
            <p:nvPr/>
          </p:nvGrpSpPr>
          <p:grpSpPr>
            <a:xfrm>
              <a:off x="485077" y="2533055"/>
              <a:ext cx="4795646" cy="2103318"/>
              <a:chOff x="444437" y="2482255"/>
              <a:chExt cx="4795646" cy="210331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3746D59-EF82-BA40-A79B-CE6A9E7C2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437" y="2756773"/>
                <a:ext cx="4795646" cy="18288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F29B56-E6E0-874B-961A-46A8A77D009C}"/>
                  </a:ext>
                </a:extLst>
              </p:cNvPr>
              <p:cNvSpPr txBox="1"/>
              <p:nvPr/>
            </p:nvSpPr>
            <p:spPr>
              <a:xfrm>
                <a:off x="673037" y="2482255"/>
                <a:ext cx="1625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TOTAL GASES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1A40513-9194-AE4E-AFD8-59B55D91A706}"/>
                </a:ext>
              </a:extLst>
            </p:cNvPr>
            <p:cNvGrpSpPr/>
            <p:nvPr/>
          </p:nvGrpSpPr>
          <p:grpSpPr>
            <a:xfrm>
              <a:off x="525717" y="463427"/>
              <a:ext cx="4756012" cy="2097177"/>
              <a:chOff x="444437" y="463427"/>
              <a:chExt cx="4756012" cy="209717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EEA6960-85D8-6241-9779-60AA402CA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437" y="731804"/>
                <a:ext cx="4756012" cy="18288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F80C8C-D0C4-E641-BE5F-28FE275B28A5}"/>
                  </a:ext>
                </a:extLst>
              </p:cNvPr>
              <p:cNvSpPr txBox="1"/>
              <p:nvPr/>
            </p:nvSpPr>
            <p:spPr>
              <a:xfrm>
                <a:off x="586677" y="463427"/>
                <a:ext cx="20015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Fluorinated Gases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5760D32-4BBF-6A4D-8555-5DD76AF61A7F}"/>
                </a:ext>
              </a:extLst>
            </p:cNvPr>
            <p:cNvGrpSpPr/>
            <p:nvPr/>
          </p:nvGrpSpPr>
          <p:grpSpPr>
            <a:xfrm>
              <a:off x="408717" y="4562177"/>
              <a:ext cx="4969691" cy="2126347"/>
              <a:chOff x="337597" y="4582497"/>
              <a:chExt cx="4969691" cy="212634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0B865CC-ABF1-1F4E-9683-42317C13C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597" y="4880044"/>
                <a:ext cx="4969691" cy="18288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A3DE44-F32A-0246-AEB5-95D36C39EBFA}"/>
                  </a:ext>
                </a:extLst>
              </p:cNvPr>
              <p:cNvSpPr txBox="1"/>
              <p:nvPr/>
            </p:nvSpPr>
            <p:spPr>
              <a:xfrm>
                <a:off x="617157" y="4582497"/>
                <a:ext cx="1625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Uptrend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186458-CF07-4C49-BD07-D857304BB8E0}"/>
              </a:ext>
            </a:extLst>
          </p:cNvPr>
          <p:cNvGrpSpPr/>
          <p:nvPr/>
        </p:nvGrpSpPr>
        <p:grpSpPr>
          <a:xfrm>
            <a:off x="5941315" y="660359"/>
            <a:ext cx="4814835" cy="6160633"/>
            <a:chOff x="5980066" y="1366460"/>
            <a:chExt cx="4814835" cy="616063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FFB480-7B24-7E43-B6A1-9ABF7F81BE2A}"/>
                </a:ext>
              </a:extLst>
            </p:cNvPr>
            <p:cNvGrpSpPr/>
            <p:nvPr/>
          </p:nvGrpSpPr>
          <p:grpSpPr>
            <a:xfrm>
              <a:off x="5980066" y="3429000"/>
              <a:ext cx="4772998" cy="2106394"/>
              <a:chOff x="6096000" y="4158516"/>
              <a:chExt cx="4772998" cy="210639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B71C5AD-DCD6-744C-92B2-24C2E717D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4436110"/>
                <a:ext cx="4772998" cy="18288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BB27D4-BB0E-044D-80CB-4D0519D77095}"/>
                  </a:ext>
                </a:extLst>
              </p:cNvPr>
              <p:cNvSpPr txBox="1"/>
              <p:nvPr/>
            </p:nvSpPr>
            <p:spPr>
              <a:xfrm>
                <a:off x="6283998" y="4158516"/>
                <a:ext cx="1625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Nitrous Oxide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EA21048-C6E6-F94F-A2DE-1DDBB476D42E}"/>
                </a:ext>
              </a:extLst>
            </p:cNvPr>
            <p:cNvGrpSpPr/>
            <p:nvPr/>
          </p:nvGrpSpPr>
          <p:grpSpPr>
            <a:xfrm>
              <a:off x="5999255" y="1366460"/>
              <a:ext cx="4795646" cy="2097117"/>
              <a:chOff x="6073352" y="1760925"/>
              <a:chExt cx="4795646" cy="209711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FEE1056-E81D-5840-B4E3-C7D9BA033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3352" y="2029242"/>
                <a:ext cx="4795646" cy="1828800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5FD15E-C9C7-E343-8222-45E83BB65F4E}"/>
                  </a:ext>
                </a:extLst>
              </p:cNvPr>
              <p:cNvSpPr txBox="1"/>
              <p:nvPr/>
            </p:nvSpPr>
            <p:spPr>
              <a:xfrm>
                <a:off x="6266067" y="1760925"/>
                <a:ext cx="1625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Methane Oxide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8A50D9D-F13F-C143-BBAE-2C9226FE9B40}"/>
                </a:ext>
              </a:extLst>
            </p:cNvPr>
            <p:cNvGrpSpPr/>
            <p:nvPr/>
          </p:nvGrpSpPr>
          <p:grpSpPr>
            <a:xfrm>
              <a:off x="5990290" y="5428399"/>
              <a:ext cx="4744844" cy="2098694"/>
              <a:chOff x="6008220" y="5419434"/>
              <a:chExt cx="4744844" cy="209869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04B3A1D-9045-8046-B153-EA03485EE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8220" y="5689328"/>
                <a:ext cx="4744844" cy="18288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D07C7CA-F436-694E-9172-947E95AF07B7}"/>
                  </a:ext>
                </a:extLst>
              </p:cNvPr>
              <p:cNvSpPr txBox="1"/>
              <p:nvPr/>
            </p:nvSpPr>
            <p:spPr>
              <a:xfrm>
                <a:off x="6200935" y="5419434"/>
                <a:ext cx="16256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Downtrend</a:t>
                </a:r>
              </a:p>
            </p:txBody>
          </p:sp>
        </p:grpSp>
      </p:grpSp>
      <p:sp>
        <p:nvSpPr>
          <p:cNvPr id="48" name="Down Arrow 47">
            <a:extLst>
              <a:ext uri="{FF2B5EF4-FFF2-40B4-BE49-F238E27FC236}">
                <a16:creationId xmlns:a16="http://schemas.microsoft.com/office/drawing/2014/main" id="{B757AA31-AC5B-C04F-922C-2AB098AF0D7B}"/>
              </a:ext>
            </a:extLst>
          </p:cNvPr>
          <p:cNvSpPr/>
          <p:nvPr/>
        </p:nvSpPr>
        <p:spPr>
          <a:xfrm rot="2870224">
            <a:off x="3585882" y="1596526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6249D36F-46E8-CE47-B674-8E8A6E00E7E6}"/>
              </a:ext>
            </a:extLst>
          </p:cNvPr>
          <p:cNvSpPr/>
          <p:nvPr/>
        </p:nvSpPr>
        <p:spPr>
          <a:xfrm rot="2870224">
            <a:off x="3582937" y="3649443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9C979416-3567-714F-B144-F1942E6F2FD1}"/>
              </a:ext>
            </a:extLst>
          </p:cNvPr>
          <p:cNvSpPr/>
          <p:nvPr/>
        </p:nvSpPr>
        <p:spPr>
          <a:xfrm rot="2870224">
            <a:off x="3582937" y="5711324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7C502B78-E35D-B44C-B8A0-850E73AA4436}"/>
              </a:ext>
            </a:extLst>
          </p:cNvPr>
          <p:cNvSpPr/>
          <p:nvPr/>
        </p:nvSpPr>
        <p:spPr>
          <a:xfrm rot="2870224">
            <a:off x="8972147" y="1534115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DBD1B7C0-1E77-F949-832B-EE2F42C1DFFA}"/>
              </a:ext>
            </a:extLst>
          </p:cNvPr>
          <p:cNvSpPr/>
          <p:nvPr/>
        </p:nvSpPr>
        <p:spPr>
          <a:xfrm rot="2870224">
            <a:off x="8969202" y="3587032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1F633EFC-012C-8B41-8752-B2EB9C8047AC}"/>
              </a:ext>
            </a:extLst>
          </p:cNvPr>
          <p:cNvSpPr/>
          <p:nvPr/>
        </p:nvSpPr>
        <p:spPr>
          <a:xfrm rot="2870224">
            <a:off x="8969202" y="5648913"/>
            <a:ext cx="197224" cy="663388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5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30C32EE-075C-F74A-9819-2875BF874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60" y="365126"/>
            <a:ext cx="6229415" cy="83614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ARIMA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Residual Errors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D7F6C2-D945-5F4C-9BCC-1BCAB7528277}"/>
              </a:ext>
            </a:extLst>
          </p:cNvPr>
          <p:cNvGrpSpPr/>
          <p:nvPr/>
        </p:nvGrpSpPr>
        <p:grpSpPr>
          <a:xfrm>
            <a:off x="544371" y="1212843"/>
            <a:ext cx="4783015" cy="5486400"/>
            <a:chOff x="544371" y="1428003"/>
            <a:chExt cx="4783015" cy="5486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6DC035-82BA-644C-9234-0C73B2B72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760" y="1428003"/>
              <a:ext cx="4743626" cy="1828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615953-B667-6844-B574-E0AE238A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371" y="5085603"/>
              <a:ext cx="4783015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1EE8F4-0C22-DF4C-B814-093BA91F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342" y="3256803"/>
              <a:ext cx="4730044" cy="18288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D45D0E-6D6A-EF4D-8D1E-EAAC79175D01}"/>
              </a:ext>
            </a:extLst>
          </p:cNvPr>
          <p:cNvGrpSpPr/>
          <p:nvPr/>
        </p:nvGrpSpPr>
        <p:grpSpPr>
          <a:xfrm>
            <a:off x="5972101" y="1212843"/>
            <a:ext cx="4852265" cy="5486400"/>
            <a:chOff x="5972101" y="1428003"/>
            <a:chExt cx="4852265" cy="5486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7B7B2E-6FE3-2042-89EE-8EE023490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2101" y="5085603"/>
              <a:ext cx="4852265" cy="1828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B0D00C-0B04-E749-BCB8-65334F17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2101" y="1428003"/>
              <a:ext cx="4736983" cy="1828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872999-9F6C-814D-8B6A-53154146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5497" y="3256803"/>
              <a:ext cx="4837651" cy="18288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188007E-0F7E-3B4F-89D6-5C5CA2366B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414" b="40944"/>
          <a:stretch/>
        </p:blipFill>
        <p:spPr>
          <a:xfrm>
            <a:off x="6132952" y="365126"/>
            <a:ext cx="5220848" cy="71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7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</TotalTime>
  <Words>308</Words>
  <Application>Microsoft Macintosh PowerPoint</Application>
  <PresentationFormat>Widescreen</PresentationFormat>
  <Paragraphs>82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THE DATA – Plot</vt:lpstr>
      <vt:lpstr>LINEAR REGRESSION Greenhouse Gases</vt:lpstr>
      <vt:lpstr>ARIMA AutoRegressive Integrated Moving Average</vt:lpstr>
      <vt:lpstr>ARIMA AutoRegressive Integrated Moving Average</vt:lpstr>
      <vt:lpstr>ARIMA – Stationarity</vt:lpstr>
      <vt:lpstr>ARIMA – Stationarity Test</vt:lpstr>
      <vt:lpstr>ARIMA – Stationarity &amp; Autocorrelation (ACF)</vt:lpstr>
      <vt:lpstr>ARIMA – Find AR term (p) via Partial Autocorrelation (PACF)</vt:lpstr>
      <vt:lpstr>ARIMA – Residual Errors</vt:lpstr>
      <vt:lpstr>ARIMA – Model (Ex: methane)</vt:lpstr>
      <vt:lpstr>ARIMA –  Actual vs. Fitted</vt:lpstr>
      <vt:lpstr>ARIMA Greenhouse Gas Emissions</vt:lpstr>
      <vt:lpstr>ARIMA Continental Energy Consumption</vt:lpstr>
      <vt:lpstr>ARIMA Continental Energy Production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Annie Lai</dc:creator>
  <cp:lastModifiedBy>Annie Lai</cp:lastModifiedBy>
  <cp:revision>45</cp:revision>
  <dcterms:created xsi:type="dcterms:W3CDTF">2019-08-07T00:11:33Z</dcterms:created>
  <dcterms:modified xsi:type="dcterms:W3CDTF">2019-08-08T22:12:27Z</dcterms:modified>
</cp:coreProperties>
</file>